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355" r:id="rId8"/>
    <p:sldId id="359" r:id="rId9"/>
    <p:sldId id="312" r:id="rId10"/>
    <p:sldId id="315" r:id="rId11"/>
    <p:sldId id="313" r:id="rId12"/>
    <p:sldId id="316" r:id="rId13"/>
    <p:sldId id="314" r:id="rId14"/>
    <p:sldId id="347" r:id="rId15"/>
    <p:sldId id="381" r:id="rId16"/>
    <p:sldId id="332" r:id="rId17"/>
    <p:sldId id="333" r:id="rId18"/>
    <p:sldId id="305" r:id="rId19"/>
    <p:sldId id="306" r:id="rId20"/>
    <p:sldId id="338" r:id="rId21"/>
    <p:sldId id="308" r:id="rId22"/>
    <p:sldId id="349" r:id="rId23"/>
    <p:sldId id="403" r:id="rId24"/>
    <p:sldId id="352" r:id="rId25"/>
    <p:sldId id="351" r:id="rId26"/>
    <p:sldId id="353" r:id="rId27"/>
    <p:sldId id="354" r:id="rId28"/>
    <p:sldId id="302" r:id="rId29"/>
    <p:sldId id="278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7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各位老师好！我是王之毅，今天我将对B题进行答辩。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在方案一的基础上，方案二考虑拆解步骤。更新合格率和总检测成本的公式，根据新的预期收益差值公式得到最佳决策。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结果如表所示。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通过上述探究性过程，本文发现问题情境具有以下特点，符合马尔可夫链的无记忆性。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于是本文使用马尔可夫模型，定义多个状态节点，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设计动作代价矩阵，以 “售出” 状态作为迭代出口，求解问题。</a:t>
            </a:r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en-US" altLang="zh-CN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-------------------------------------------------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模型依照右边的状态转移图建立。本文基于零配件状态、成品状态和迭代出口定义了19个状态。</a:t>
            </a:r>
            <a:endParaRPr lang="zh-CN" altLang="en-US"/>
          </a:p>
          <a:p>
            <a:r>
              <a:rPr lang="en-US" altLang="zh-CN"/>
              <a:t>---------------------------</a:t>
            </a:r>
            <a:endParaRPr lang="zh-CN" altLang="en-US"/>
          </a:p>
          <a:p>
            <a:r>
              <a:rPr lang="zh-CN" altLang="en-US"/>
              <a:t>状态图</a:t>
            </a:r>
            <a:r>
              <a:rPr lang="zh-CN" altLang="en-US"/>
              <a:t>更新</a:t>
            </a:r>
            <a:endParaRPr lang="zh-CN" altLang="en-US"/>
          </a:p>
          <a:p>
            <a:r>
              <a:rPr lang="zh-CN" altLang="en-US"/>
              <a:t>状态补充</a:t>
            </a:r>
            <a:r>
              <a:rPr lang="en-US" altLang="zh-CN"/>
              <a:t>2+1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根据设计的代价矩阵以及每个动作的迁移概率矩阵，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运用价值迭代法求解贝尔曼方程，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得到初始状态到迭代出口的预期最小代价。</a:t>
            </a:r>
            <a:endParaRPr lang="en-US" altLang="zh-CN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---------------------------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据此得到的最佳决策如表所示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针对问题三，本文将生产全过程解耦，独立求解每道工序。</a:t>
            </a:r>
            <a:endParaRPr lang="en-US" altLang="zh-CN"/>
          </a:p>
          <a:p>
            <a:r>
              <a:rPr lang="en-US" altLang="zh-CN"/>
              <a:t>适配m轮工序与n个零配件的情境。</a:t>
            </a:r>
            <a:endParaRPr lang="en-US" altLang="zh-CN"/>
          </a:p>
          <a:p>
            <a:r>
              <a:rPr lang="en-US" altLang="zh-CN"/>
              <a:t>--------------------------</a:t>
            </a:r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本文补充3个参数，让每道工序符合问题二的情形，从而复用模型解决问题。</a:t>
            </a:r>
            <a:endParaRPr lang="en-US" altLang="zh-CN"/>
          </a:p>
          <a:p>
            <a:r>
              <a:rPr lang="en-US" altLang="zh-CN"/>
              <a:t>1.首先，设置足够大的市场售价，让整个马尔科夫链的状态转移不会因预期收益为负数而停止。</a:t>
            </a:r>
            <a:endParaRPr lang="en-US" altLang="zh-CN"/>
          </a:p>
          <a:p>
            <a:r>
              <a:rPr lang="en-US" altLang="zh-CN"/>
              <a:t>2.其次，设定足够大的调换费用，使得在设计代价矩阵时一定选择“企业检测”的费用。</a:t>
            </a:r>
            <a:endParaRPr lang="en-US" altLang="zh-CN"/>
          </a:p>
          <a:p>
            <a:r>
              <a:rPr lang="en-US" altLang="zh-CN"/>
              <a:t>最后，通过不断调整售价，使得售价刚好填补预期成本。用预期成本 × 半成品次品率作为购买单价。此过程由模型计算。</a:t>
            </a:r>
            <a:endParaRPr lang="en-US" altLang="zh-CN"/>
          </a:p>
          <a:p>
            <a:r>
              <a:rPr lang="en-US" altLang="zh-CN"/>
              <a:t>-----------------------------------------</a:t>
            </a:r>
            <a:endParaRPr lang="en-US" altLang="zh-CN"/>
          </a:p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运用拓展的模型求得</a:t>
            </a:r>
            <a:r>
              <a:rPr lang="en-US" altLang="zh-CN"/>
              <a:t>8</a:t>
            </a:r>
            <a:r>
              <a:rPr lang="zh-CN" altLang="en-US"/>
              <a:t>个零件</a:t>
            </a:r>
            <a:r>
              <a:rPr lang="en-US" altLang="zh-CN"/>
              <a:t>2</a:t>
            </a:r>
            <a:r>
              <a:rPr lang="zh-CN" altLang="en-US"/>
              <a:t>道工序时的最佳决策如表所示。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我将从以下四个方面进行讲述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针对问题四，次品率由定值变为随机变量。</a:t>
            </a:r>
            <a:endParaRPr lang="en-US" altLang="zh-CN" dirty="0"/>
          </a:p>
          <a:p>
            <a:r>
              <a:rPr lang="en-US" altLang="zh-CN" dirty="0"/>
              <a:t>本文选择Beta分布和贝叶斯公式，模拟实际生产次品率波动情形。</a:t>
            </a:r>
            <a:endParaRPr lang="en-US" altLang="zh-CN" dirty="0"/>
          </a:p>
          <a:p>
            <a:r>
              <a:rPr lang="en-US" altLang="zh-CN" dirty="0"/>
              <a:t>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现有的东西不用说，最上面的东西</a:t>
            </a:r>
            <a:r>
              <a:rPr lang="zh-CN" altLang="en-US" dirty="0"/>
              <a:t>说清楚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并沿用问题一的信度设定，复用样本量计算公式，最后设定参数如表所示。</a:t>
            </a:r>
            <a:endParaRPr lang="en-US" altLang="zh-CN" dirty="0"/>
          </a:p>
          <a:p>
            <a:r>
              <a:rPr lang="en-US" altLang="zh-CN" dirty="0"/>
              <a:t>----------------------------------------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具体概率分布如图</a:t>
            </a:r>
            <a:endParaRPr lang="zh-CN" altLang="en-US" dirty="0"/>
          </a:p>
          <a:p>
            <a:r>
              <a:rPr lang="en-US" altLang="zh-CN" dirty="0"/>
              <a:t>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同时，基于概率分布更新贝尔曼方程。</a:t>
            </a:r>
            <a:endParaRPr lang="en-US" altLang="zh-CN" dirty="0"/>
          </a:p>
          <a:p>
            <a:r>
              <a:rPr lang="en-US" altLang="zh-CN" dirty="0"/>
              <a:t>本文选择从置信区间内随机抽样10000个样本点，计算其预期代价的平均最小值。</a:t>
            </a:r>
            <a:endParaRPr lang="en-US" altLang="zh-CN" dirty="0"/>
          </a:p>
          <a:p>
            <a:r>
              <a:rPr lang="en-US" altLang="zh-CN" dirty="0"/>
              <a:t>--------------------------------</a:t>
            </a:r>
            <a:endParaRPr lang="en-US" altLang="zh-CN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最后结果如表所示，黑体部分为与问题二问题三决策不同的地方。</a:t>
            </a:r>
            <a:endParaRPr lang="en-US" altLang="zh-CN" dirty="0"/>
          </a:p>
          <a:p>
            <a:r>
              <a:rPr lang="en-US" altLang="zh-CN" dirty="0"/>
              <a:t>可以看出，对于同一分布，取样数量的大小，会影响对实际概率的估计，进而影响决策过程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因此在实际生产中，要根据允许估计误差，设置合理的抽样检测方案，来优化之后的决策。</a:t>
            </a:r>
            <a:endParaRPr lang="en-US" altLang="zh-CN" dirty="0"/>
          </a:p>
          <a:p>
            <a:r>
              <a:rPr lang="en-US" altLang="zh-CN" dirty="0"/>
              <a:t>---------------------------------</a:t>
            </a:r>
            <a:endParaRPr lang="zh-CN" altLang="en-US" dirty="0"/>
          </a:p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（P25）（快速翻过）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我们对于本文模型进行上述评价。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我的答辩到这里结束，恳请老师批评指正！（</a:t>
            </a:r>
            <a:r>
              <a:rPr lang="zh-CN" altLang="en-US"/>
              <a:t>翻回上一页）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/>
                  <a:t>针对问题一，因为企业实际检验的批量数足够大，本文假设抽样结果为正态分布。</a:t>
                </a:r>
                <a:endParaRPr lang="zh-CN" altLang="en-US"/>
              </a:p>
              <a:p>
                <a:r>
                  <a:rPr lang="zh-CN" altLang="en-US"/>
                  <a:t>在题目要求的两种信度下，本文使用单侧检验进行拟合，结果如右侧两图表示：</a:t>
                </a:r>
                <a:endParaRPr lang="zh-CN" altLang="en-US"/>
              </a:p>
              <a:p>
                <a:r>
                  <a:rPr lang="zh-CN" altLang="en-US"/>
                  <a:t>Z值表示数据点在标准正态分布中，距离均值的标准差的倍数。</a:t>
                </a:r>
                <a:endParaRPr lang="zh-CN" altLang="en-US"/>
              </a:p>
              <a:p>
                <a:r>
                  <a:rPr lang="zh-CN" altLang="en-US"/>
                  <a:t>同时，本文结合国家统计局给出的数据，将估计误差E设置为0.01，则此时的置信区间分别为10%</a:t>
                </a:r>
                <a:r>
                  <a:rPr lang="en-US" altLang="zh-CN"/>
                  <a:t>—</a:t>
                </a:r>
                <a:r>
                  <a:rPr lang="zh-CN" altLang="en-US"/>
                  <a:t>11%和9%</a:t>
                </a:r>
                <a:r>
                  <a:rPr lang="en-US" altLang="zh-CN"/>
                  <a:t>—</a:t>
                </a:r>
                <a:r>
                  <a:rPr lang="zh-CN" altLang="en-US"/>
                  <a:t>10%。</a:t>
                </a:r>
                <a:endParaRPr lang="zh-CN" altLang="en-US"/>
              </a:p>
              <a:p>
                <a:endParaRPr lang="zh-CN" altLang="en-US" b="1"/>
              </a:p>
              <a:p>
                <a:r>
                  <a:rPr lang="en-US" altLang="zh-CN" b="1"/>
                  <a:t>----------------------------------------------</a:t>
                </a:r>
                <a:endParaRPr lang="zh-CN" altLang="en-US" b="1"/>
              </a:p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带入样本量计算公式，得到两个结果如图。至此，我们得到了抽样次数最少的抽样检测方案。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问题二需要考虑多种决策因素，因此本文对模型进行了以下简化：</a:t>
            </a:r>
            <a:endParaRPr lang="en-US" altLang="zh-CN"/>
          </a:p>
          <a:p>
            <a:r>
              <a:rPr lang="en-US" altLang="zh-CN"/>
              <a:t>本文假设所有流入市场的成品都会正常卖出。</a:t>
            </a:r>
            <a:endParaRPr lang="en-US" altLang="zh-CN"/>
          </a:p>
          <a:p>
            <a:r>
              <a:rPr lang="en-US" altLang="zh-CN"/>
              <a:t>而不合格产品若被顾客退回，需要支付调换损失，可以类比成品的检测费用。</a:t>
            </a:r>
            <a:endParaRPr lang="en-US" altLang="zh-CN"/>
          </a:p>
          <a:p>
            <a:r>
              <a:rPr lang="en-US" altLang="zh-CN"/>
              <a:t>因此，本文不考虑给顾客更换新产品的问题，将“退换货”视作“顾客检测”的方式，</a:t>
            </a:r>
            <a:endParaRPr lang="en-US" altLang="zh-CN"/>
          </a:p>
          <a:p>
            <a:r>
              <a:rPr lang="en-US" altLang="zh-CN"/>
              <a:t>其费用为调换损失x成品次品率；</a:t>
            </a:r>
            <a:endParaRPr lang="en-US" altLang="zh-CN"/>
          </a:p>
          <a:p>
            <a:r>
              <a:rPr lang="en-US" altLang="zh-CN"/>
              <a:t>选取“企业检测”与“顾客检测”中预期费用更少的方案作为实际检测方式，从而简化题目决策。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--------------------------------------------------</a:t>
            </a:r>
            <a:endParaRPr lang="zh-CN" altLang="en-US"/>
          </a:p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2.基于先前的生产决策，可以计算零配件后验次品率，以此确定拆解后零配件的“价值”。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当拆解后零配件“价值“高于拆解成本，则选择拆解。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因此，本文利用以下公式，预先判断是否进行拆解。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3.对于检测后的零配件，模型需要考虑是否对其进行标记。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若选择标记零配件检测状态，则若零配件在组装成成品前已经过检测，则拆解后无需再检测；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而若不标记零配件检测状态，则统一拆解不合格品所得到的零配件的后验次品率，不考虑其前序生产过程。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本文方案一中并不考虑成品拆解，因此不作讨论；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方案二中选择标记零配件检测状态，避免对合格零配件进行重复检测；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方案三中不标记零配件检测状态，将所有不合格品统一处理，控制模型中状态节点数目，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更加贴近现实中企业的生产过程，降低管理难度和成本。</a:t>
            </a:r>
            <a:endParaRPr lang="en-US" altLang="zh-CN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-----------------------------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方案一二的优化目标为最大预期收益。</a:t>
            </a:r>
            <a:endParaRPr lang="en-US" altLang="zh-CN"/>
          </a:p>
          <a:p>
            <a:r>
              <a:rPr lang="en-US" altLang="zh-CN"/>
              <a:t>方案一不考虑拆解问题；</a:t>
            </a:r>
            <a:endParaRPr lang="en-US" altLang="zh-CN"/>
          </a:p>
          <a:p>
            <a:r>
              <a:rPr lang="en-US" altLang="zh-CN"/>
              <a:t>而方案二考虑拆解问题，是否拆解由拆解决策不等式决定，若拆解，则两轮后每个零配件都被检测过。</a:t>
            </a:r>
            <a:endParaRPr lang="en-US" altLang="zh-CN"/>
          </a:p>
          <a:p>
            <a:r>
              <a:rPr lang="en-US" altLang="zh-CN"/>
              <a:t>--------------------------------------</a:t>
            </a:r>
            <a:endParaRPr lang="zh-CN" altLang="en-US"/>
          </a:p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具体公式如ppt所示，X为决策变量，p为次品率。</a:t>
            </a:r>
            <a:endParaRPr lang="zh-CN" altLang="en-US"/>
          </a:p>
          <a:p>
            <a:r>
              <a:rPr lang="zh-CN" altLang="en-US"/>
              <a:t>通过穷举所有可能决策方案，根据预期收益差值得到最佳决策。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如表所示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5.xml"/><Relationship Id="rId4" Type="http://schemas.openxmlformats.org/officeDocument/2006/relationships/image" Target="../media/image8.png"/><Relationship Id="rId3" Type="http://schemas.openxmlformats.org/officeDocument/2006/relationships/tags" Target="../tags/tag54.xml"/><Relationship Id="rId2" Type="http://schemas.microsoft.com/office/2007/relationships/hdphoto" Target="../media/image12.wdp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.xml"/><Relationship Id="rId5" Type="http://schemas.openxmlformats.org/officeDocument/2006/relationships/image" Target="../media/image8.png"/><Relationship Id="rId4" Type="http://schemas.openxmlformats.org/officeDocument/2006/relationships/tags" Target="../tags/tag5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image" Target="../media/image21.wmf"/><Relationship Id="rId7" Type="http://schemas.openxmlformats.org/officeDocument/2006/relationships/oleObject" Target="../embeddings/oleObject5.bin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3" Type="http://schemas.openxmlformats.org/officeDocument/2006/relationships/notesSlide" Target="../notesSlides/notesSlide14.xml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24.png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15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7" Type="http://schemas.openxmlformats.org/officeDocument/2006/relationships/notesSlide" Target="../notesSlides/notesSlide2.xml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3" Type="http://schemas.openxmlformats.org/officeDocument/2006/relationships/notesSlide" Target="../notesSlides/notesSlide3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8.png"/><Relationship Id="rId3" Type="http://schemas.openxmlformats.org/officeDocument/2006/relationships/tags" Target="../tags/tag45.xml"/><Relationship Id="rId2" Type="http://schemas.microsoft.com/office/2007/relationships/hdphoto" Target="../media/image12.wdp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wmf"/><Relationship Id="rId6" Type="http://schemas.openxmlformats.org/officeDocument/2006/relationships/oleObject" Target="../embeddings/oleObject3.bin"/><Relationship Id="rId5" Type="http://schemas.openxmlformats.org/officeDocument/2006/relationships/tags" Target="../tags/tag51.xml"/><Relationship Id="rId4" Type="http://schemas.openxmlformats.org/officeDocument/2006/relationships/image" Target="../media/image8.png"/><Relationship Id="rId3" Type="http://schemas.openxmlformats.org/officeDocument/2006/relationships/tags" Target="../tags/tag50.xml"/><Relationship Id="rId2" Type="http://schemas.microsoft.com/office/2007/relationships/hdphoto" Target="../media/image12.wdp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3.xml"/><Relationship Id="rId5" Type="http://schemas.openxmlformats.org/officeDocument/2006/relationships/image" Target="../media/image8.png"/><Relationship Id="rId4" Type="http://schemas.openxmlformats.org/officeDocument/2006/relationships/tags" Target="../tags/tag52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24000" y="2636838"/>
            <a:ext cx="3228975" cy="2158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270375" y="2637155"/>
          <a:ext cx="6684645" cy="172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691765" imgH="698500" progId="Equation.DSMT4">
                  <p:embed/>
                </p:oleObj>
              </mc:Choice>
              <mc:Fallback>
                <p:oleObj name="" r:id="rId6" imgW="2691765" imgH="6985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0375" y="2637155"/>
                        <a:ext cx="6684645" cy="1722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C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5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70180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76830" y="1534795"/>
          <a:ext cx="648335" cy="683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" imgW="228600" imgH="241300" progId="Equation.KSEE3">
                  <p:embed/>
                </p:oleObj>
              </mc:Choice>
              <mc:Fallback>
                <p:oleObj name="" r:id="rId7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6830" y="1534795"/>
                        <a:ext cx="648335" cy="683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9"/>
            </p:custDataLst>
          </p:nvPr>
        </p:nvGraphicFramePr>
        <p:xfrm>
          <a:off x="853440" y="3192780"/>
          <a:ext cx="600392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30289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64846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185" y="844550"/>
            <a:ext cx="4389004" cy="6012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510790" y="1545273"/>
            <a:ext cx="780415" cy="66294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99440" y="5633720"/>
            <a:ext cx="6096000" cy="420370"/>
            <a:chOff x="944" y="8696"/>
            <a:chExt cx="9600" cy="662"/>
          </a:xfrm>
        </p:grpSpPr>
        <p:sp>
          <p:nvSpPr>
            <p:cNvPr id="16" name="文本框 15"/>
            <p:cNvSpPr txBox="1"/>
            <p:nvPr/>
          </p:nvSpPr>
          <p:spPr>
            <a:xfrm>
              <a:off x="944" y="8698"/>
              <a:ext cx="9600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定义成品状态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不合格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合格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迭代出口</a:t>
              </a:r>
              <a:r>
                <a:rPr lang="en-US" altLang="zh-CN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</a:t>
              </a:r>
              <a:r>
                <a: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售出</a:t>
              </a:r>
              <a:endPara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696" y="8696"/>
              <a:ext cx="1464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780" y="8696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429" y="8698"/>
              <a:ext cx="1081" cy="66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65760" y="1798638"/>
          <a:ext cx="5942330" cy="946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2895600" imgH="457200" progId="Equation.DSMT4">
                  <p:embed/>
                </p:oleObj>
              </mc:Choice>
              <mc:Fallback>
                <p:oleObj name="" r:id="rId5" imgW="28956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760" y="1798638"/>
                        <a:ext cx="5942330" cy="946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2675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S’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所有可能的动作，更新值函数。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代价函数R(s,a)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89"/>
          <a:stretch>
            <a:fillRect/>
          </a:stretch>
        </p:blipFill>
        <p:spPr>
          <a:xfrm>
            <a:off x="1127760" y="1096010"/>
            <a:ext cx="9685655" cy="503745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08685" y="4622165"/>
            <a:ext cx="10383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必要性：适配不同的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工序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值，可推广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到更复杂的生产情境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参数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设定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295525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</a:t>
                      </a: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779270"/>
            <a:ext cx="4370070" cy="3756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①半成品的市场售价：设置足够大的市场售价。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②半成品的调换损失：半成品实际上并无调换损失，但沿用概念，设定足够大的调换费用。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③半成品的“购买单价”：由模型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确定购买单价。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90253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最大预期收益：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45.09699078</a:t>
            </a:r>
            <a:endParaRPr lang="en-US" altLang="zh-CN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541145" y="2629535"/>
            <a:ext cx="6779260" cy="459740"/>
            <a:chOff x="2427" y="4141"/>
            <a:chExt cx="10676" cy="724"/>
          </a:xfrm>
        </p:grpSpPr>
        <p:sp>
          <p:nvSpPr>
            <p:cNvPr id="10" name="文本框 9"/>
            <p:cNvSpPr txBox="1"/>
            <p:nvPr/>
          </p:nvSpPr>
          <p:spPr>
            <a:xfrm>
              <a:off x="2427" y="4141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次品率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p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分布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9" y="4156"/>
              <a:ext cx="5425" cy="694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1541145" y="3077210"/>
            <a:ext cx="8141970" cy="910590"/>
            <a:chOff x="2427" y="4992"/>
            <a:chExt cx="12822" cy="1434"/>
          </a:xfrm>
        </p:grpSpPr>
        <p:sp>
          <p:nvSpPr>
            <p:cNvPr id="19" name="文本框 18"/>
            <p:cNvSpPr txBox="1"/>
            <p:nvPr/>
          </p:nvSpPr>
          <p:spPr>
            <a:xfrm>
              <a:off x="2427" y="5347"/>
              <a:ext cx="52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置信区间上限公式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9" y="4992"/>
              <a:ext cx="7570" cy="1434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1541145" y="3975735"/>
            <a:ext cx="8528050" cy="910590"/>
            <a:chOff x="2427" y="6782"/>
            <a:chExt cx="13430" cy="1434"/>
          </a:xfrm>
        </p:grpSpPr>
        <p:sp>
          <p:nvSpPr>
            <p:cNvPr id="20" name="文本框 19"/>
            <p:cNvSpPr txBox="1"/>
            <p:nvPr/>
          </p:nvSpPr>
          <p:spPr>
            <a:xfrm>
              <a:off x="2427" y="7137"/>
              <a:ext cx="60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</a:rPr>
                <a:t>置信区间下限公式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79" y="6782"/>
              <a:ext cx="8178" cy="1434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541145" y="5399405"/>
            <a:ext cx="4512310" cy="539750"/>
            <a:chOff x="3276" y="8579"/>
            <a:chExt cx="7106" cy="850"/>
          </a:xfrm>
        </p:grpSpPr>
        <p:sp>
          <p:nvSpPr>
            <p:cNvPr id="38" name="文本框 37"/>
            <p:cNvSpPr txBox="1"/>
            <p:nvPr/>
          </p:nvSpPr>
          <p:spPr>
            <a:xfrm>
              <a:off x="3276" y="8697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1" y="8579"/>
              <a:ext cx="2591" cy="85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541145" y="1751965"/>
            <a:ext cx="738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</a:t>
            </a:r>
            <a:r>
              <a:rPr lang="en-US" altLang="zh-CN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Beta</a:t>
            </a:r>
            <a:r>
              <a:rPr lang="zh-CN" altLang="en-US" sz="2400" b="1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分布和贝叶斯公式</a:t>
            </a:r>
            <a:endParaRPr lang="zh-CN" altLang="en-US" sz="2400" b="1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541145" y="1202055"/>
            <a:ext cx="8341360" cy="459740"/>
            <a:chOff x="2427" y="1728"/>
            <a:chExt cx="13136" cy="724"/>
          </a:xfrm>
        </p:grpSpPr>
        <p:sp>
          <p:nvSpPr>
            <p:cNvPr id="8" name="文本框 7"/>
            <p:cNvSpPr txBox="1"/>
            <p:nvPr/>
          </p:nvSpPr>
          <p:spPr>
            <a:xfrm>
              <a:off x="2427" y="1728"/>
              <a:ext cx="1313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确定的次品率抽样检测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不确定</a:t>
              </a:r>
              <a:r>
                <a:rPr lang="en-US" altLang="zh-CN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          </a:t>
              </a:r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置信区间，抽样个数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7527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9975" y="2008"/>
              <a:ext cx="737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分析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4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4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4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4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4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4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4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3088433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6635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/>
          <p:nvPr/>
        </p:nvGraphicFramePr>
        <p:xfrm>
          <a:off x="3921235" y="1379855"/>
          <a:ext cx="4250055" cy="174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517900" imgH="1419225" progId="Equation.DSMT4">
                  <p:embed/>
                </p:oleObj>
              </mc:Choice>
              <mc:Fallback>
                <p:oleObj name="" r:id="rId5" imgW="3517900" imgH="14192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1235" y="1379855"/>
                        <a:ext cx="4250055" cy="174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b="11406"/>
          <a:stretch>
            <a:fillRect/>
          </a:stretch>
        </p:blipFill>
        <p:spPr>
          <a:xfrm>
            <a:off x="622935" y="1039495"/>
            <a:ext cx="10511790" cy="4690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63" y="1999615"/>
            <a:ext cx="7920000" cy="15329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5746" y="4071900"/>
            <a:ext cx="7441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取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n=10000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，用多次取值拟合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740" y="1415415"/>
            <a:ext cx="4467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基于概率更新的贝尔曼方程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后验概率应用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参数调整与普适性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优化生产管理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：基于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1717932"/>
            <a:chOff x="-897035" y="2854236"/>
            <a:chExt cx="9588871" cy="17179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01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请各位专家批评指正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39270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</a:t>
              </a:r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 for Your Attention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644650" y="4672965"/>
          <a:ext cx="2875915" cy="111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397000" imgH="545465" progId="Equation.DSMT4">
                  <p:embed/>
                </p:oleObj>
              </mc:Choice>
              <mc:Fallback>
                <p:oleObj name="" r:id="rId9" imgW="1397000" imgH="545465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4650" y="4672965"/>
                        <a:ext cx="2875915" cy="1113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65569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922905"/>
            <a:ext cx="6840855" cy="459740"/>
            <a:chOff x="1621" y="4240"/>
            <a:chExt cx="10773" cy="724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估计误差，置信区间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90" y="2044700"/>
            <a:ext cx="8669020" cy="168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Bef>
                <a:spcPts val="60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}</a:t>
            </a:r>
            <a:endParaRPr lang="en-US" altLang="zh-CN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685" y="1837690"/>
            <a:ext cx="10231755" cy="3775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零配件检测状态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标记问题：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标记：若零配件在组装成次品前已经过检测，那么拆解后无需再检测。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457200" algn="l" fontAlgn="auto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不标记：统一拆解不合格品得到的零配件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的后验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次品概率。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581083" y="2551430"/>
          <a:ext cx="4886960" cy="1093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4" imgW="4931410" imgH="987425" progId="Equation.DSMT4">
                  <p:embed/>
                </p:oleObj>
              </mc:Choice>
              <mc:Fallback>
                <p:oleObj name="" r:id="rId4" imgW="4931410" imgH="9874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1083" y="2551430"/>
                        <a:ext cx="4886960" cy="1093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标记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07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零配件检测状态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是否标记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1524000" y="2053590"/>
          <a:ext cx="3572510" cy="3591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2247900" imgH="1777365" progId="Equation.DSMT4">
                  <p:embed/>
                </p:oleObj>
              </mc:Choice>
              <mc:Fallback>
                <p:oleObj name="" r:id="rId6" imgW="2247900" imgH="177736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0" y="2053590"/>
                        <a:ext cx="3572510" cy="3591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333365" y="1935798"/>
            <a:ext cx="322897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405" y="19538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2369</Words>
  <Application>WPS 演示</Application>
  <PresentationFormat>宽屏</PresentationFormat>
  <Paragraphs>462</Paragraphs>
  <Slides>27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27</vt:i4>
      </vt:variant>
    </vt:vector>
  </HeadingPairs>
  <TitlesOfParts>
    <vt:vector size="56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Cambria Math</vt:lpstr>
      <vt:lpstr>MS Mincho</vt:lpstr>
      <vt:lpstr>Segoe Print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Times New Roman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162</cp:revision>
  <dcterms:created xsi:type="dcterms:W3CDTF">2020-08-02T00:46:00Z</dcterms:created>
  <dcterms:modified xsi:type="dcterms:W3CDTF">2024-09-27T08:19:12Z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931DCA1ED9134AC295A8EC07CC99577E_13</vt:lpwstr>
  </property>
  <property fmtid="{D5CDD505-2E9C-101B-9397-08002B2CF9AE}" pid="3" name="KSOProductBuildVer">
    <vt:lpwstr>2052-12.1.0.17857</vt:lpwstr>
  </property>
</Properties>
</file>